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92" r:id="rId3"/>
    <p:sldId id="297" r:id="rId4"/>
    <p:sldId id="293" r:id="rId5"/>
    <p:sldId id="295" r:id="rId6"/>
    <p:sldId id="303" r:id="rId7"/>
    <p:sldId id="298" r:id="rId8"/>
    <p:sldId id="300" r:id="rId9"/>
    <p:sldId id="304" r:id="rId10"/>
    <p:sldId id="302" r:id="rId11"/>
    <p:sldId id="305" r:id="rId12"/>
    <p:sldId id="306" r:id="rId13"/>
    <p:sldId id="301" r:id="rId14"/>
    <p:sldId id="308" r:id="rId15"/>
    <p:sldId id="312" r:id="rId16"/>
    <p:sldId id="313" r:id="rId17"/>
    <p:sldId id="307" r:id="rId18"/>
    <p:sldId id="310" r:id="rId19"/>
    <p:sldId id="315" r:id="rId20"/>
    <p:sldId id="316" r:id="rId21"/>
    <p:sldId id="274" r:id="rId22"/>
    <p:sldId id="318" r:id="rId23"/>
    <p:sldId id="271" r:id="rId24"/>
    <p:sldId id="29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87E2ED-FD3F-D5AB-9929-132452E26A7B}" v="15" dt="2022-07-18T03:37:27.476"/>
    <p1510:client id="{3A1DA359-85CD-D91B-C71E-76E419AABF1F}" v="394" dt="2022-07-18T05:34:29.215"/>
    <p1510:client id="{56B4BF53-A921-D784-94B5-43F6CFDC1038}" v="567" dt="2022-07-18T01:07:19.890"/>
    <p1510:client id="{5BD7473F-A8F1-65C1-95DB-A754C888FF6E}" v="18" dt="2022-07-18T06:10:01.574"/>
    <p1510:client id="{BD0265BF-B24E-6D79-5F5F-63AD97881122}" v="228" dt="2022-07-18T05:44:21.605"/>
    <p1510:client id="{D06D959F-0415-334B-57F1-0B421ECEF3DC}" v="335" dt="2022-07-18T07:21:28.279"/>
    <p1510:client id="{E19B291A-CCA9-1B7C-FD59-6F88AE6861BB}" v="1" dt="2022-07-18T01:25:54.240"/>
    <p1510:client id="{E7120A87-EA00-2D0F-0F6D-E36C25A0DDBC}" v="1" dt="2022-07-18T03:31:47.446"/>
    <p1510:client id="{F73961B6-93F8-60C9-EC7A-D996579C8FD1}" v="594" dt="2022-07-18T02:46:36.5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49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6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6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Group 2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1246C20D-6071-2C52-9E16-056B6E68C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0" y="1793626"/>
            <a:ext cx="5918200" cy="42636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1327BD-839C-20AA-ECD5-0CDB10292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876301"/>
            <a:ext cx="10122632" cy="652054"/>
          </a:xfrm>
        </p:spPr>
        <p:txBody>
          <a:bodyPr anchor="ctr">
            <a:normAutofit/>
          </a:bodyPr>
          <a:lstStyle/>
          <a:p>
            <a:r>
              <a:rPr lang="en-US" sz="2000"/>
              <a:t>How do all owners rate the Importance of Carrying on the Family Business?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B2CA1-8899-F63A-6E46-ACBBBE8B73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2C9D0-B53B-6A07-5632-367ACC7A95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2B006F-29A7-E0BB-2E8E-DB942D0A34FD}"/>
              </a:ext>
            </a:extLst>
          </p:cNvPr>
          <p:cNvSpPr/>
          <p:nvPr/>
        </p:nvSpPr>
        <p:spPr>
          <a:xfrm>
            <a:off x="7232072" y="4576619"/>
            <a:ext cx="1362363" cy="86590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448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5FE13-6357-9A24-417E-9F7EEDAFB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876301"/>
            <a:ext cx="10122632" cy="652054"/>
          </a:xfrm>
        </p:spPr>
        <p:txBody>
          <a:bodyPr anchor="ctr">
            <a:normAutofit/>
          </a:bodyPr>
          <a:lstStyle/>
          <a:p>
            <a:r>
              <a:rPr lang="en-US" sz="2000"/>
              <a:t>Breakdown of Firm Revenue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F02420-6292-9C3A-FFA5-59A35AB9AF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FAMILY-OWNED BUSINESS 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D01061-58E0-2D60-0378-14756A62DB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6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7C74611F-26A3-86EF-4E67-7BED02738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431" y="1635227"/>
            <a:ext cx="7981949" cy="464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429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9E1EE-5526-288B-AC56-0EAEEB2AF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/>
              <a:t>On Average, Do Family-owned businesses have more employees?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C7FEF8-FE2D-B088-C452-3DAE74238F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FAMILY-OWNED BUSINESS PERFORMANCE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01436A-9BB5-2151-C35D-6CA422392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Picture 5" descr="Chart, treemap chart&#10;&#10;Description automatically generated">
            <a:extLst>
              <a:ext uri="{FF2B5EF4-FFF2-40B4-BE49-F238E27FC236}">
                <a16:creationId xmlns:a16="http://schemas.microsoft.com/office/drawing/2014/main" id="{49E1A473-DFEB-175C-647C-E60F66DA0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744" y="1712811"/>
            <a:ext cx="6029324" cy="439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63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99D32-8A22-1B48-617F-9197762AA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714" y="876301"/>
            <a:ext cx="11415722" cy="652054"/>
          </a:xfrm>
        </p:spPr>
        <p:txBody>
          <a:bodyPr/>
          <a:lstStyle/>
          <a:p>
            <a:r>
              <a:rPr lang="en-US" sz="2000"/>
              <a:t>Breakdown of Number of employees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8204A9-9278-CD2F-0EDF-1267040AC2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B7C48-AC64-C423-9963-2423687C27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8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4FC24D61-EC3E-19CB-1C46-22AED8FB33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407864" y="1517073"/>
            <a:ext cx="7333521" cy="4851399"/>
          </a:xfrm>
        </p:spPr>
      </p:pic>
    </p:spTree>
    <p:extLst>
      <p:ext uri="{BB962C8B-B14F-4D97-AF65-F5344CB8AC3E}">
        <p14:creationId xmlns:p14="http://schemas.microsoft.com/office/powerpoint/2010/main" val="3458452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1A8A-A945-A2CB-9166-1FC91D1C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/>
              <a:t>How long have family-owned businesses been operating?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19FD81-4927-BF06-5FFC-43C88091A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 BUSINESS PERFORMANCE</a:t>
            </a:r>
            <a:endParaRPr lang="en-US" b="0">
              <a:ea typeface="+mj-lt"/>
              <a:cs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941DA2-F1FE-7332-3D83-5126374428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8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3D2EF040-9D5A-60E5-ABF1-8E5CCCD313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625875" y="1519238"/>
            <a:ext cx="6587031" cy="5184775"/>
          </a:xfrm>
        </p:spPr>
      </p:pic>
    </p:spTree>
    <p:extLst>
      <p:ext uri="{BB962C8B-B14F-4D97-AF65-F5344CB8AC3E}">
        <p14:creationId xmlns:p14="http://schemas.microsoft.com/office/powerpoint/2010/main" val="2319630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D8B32-0AAD-D60D-5C34-43F58471D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/>
              <a:t>Are family-owned businesses more concentrated in certain industries?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D246F-F17C-12C5-F353-EC2D1DF707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FAMILY-OWNED BUSINESS PERFORMANCE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BDDF90-CD72-6568-2448-2A97AB8BFE6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8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693BCBAB-A69E-2965-64C7-152E98F5CF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09665" y="1626394"/>
            <a:ext cx="10007544" cy="4660900"/>
          </a:xfrm>
        </p:spPr>
      </p:pic>
    </p:spTree>
    <p:extLst>
      <p:ext uri="{BB962C8B-B14F-4D97-AF65-F5344CB8AC3E}">
        <p14:creationId xmlns:p14="http://schemas.microsoft.com/office/powerpoint/2010/main" val="1809244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5CE73E2-844E-14AA-016E-755295AC12B7}"/>
              </a:ext>
            </a:extLst>
          </p:cNvPr>
          <p:cNvSpPr txBox="1">
            <a:spLocks/>
          </p:cNvSpPr>
          <p:nvPr/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000" b="1" i="0" kern="1200" cap="all" spc="600" baseline="0">
                <a:latin typeface="+mj-lt"/>
                <a:ea typeface="+mj-ea"/>
              </a:rPr>
              <a:t>Which states have the most </a:t>
            </a:r>
            <a:r>
              <a:rPr lang="en-US" sz="2000"/>
              <a:t>family-owned</a:t>
            </a:r>
            <a:r>
              <a:rPr lang="en-US" sz="2000" b="1" i="0" kern="1200" cap="all" spc="600" baseline="0">
                <a:latin typeface="+mj-lt"/>
                <a:ea typeface="+mj-ea"/>
              </a:rPr>
              <a:t> businesses?</a:t>
            </a:r>
            <a:endParaRPr lang="en-US" sz="2000" b="1" i="0" kern="1200" cap="all" spc="600" baseline="0">
              <a:latin typeface="+mj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624268-F375-D6AE-9D6E-FD0756B98A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 vert="horz" lIns="210312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kern="1200" cap="all" spc="300" baseline="0">
                <a:latin typeface="+mj-lt"/>
                <a:ea typeface="+mn-ea"/>
                <a:cs typeface="+mn-cs"/>
              </a:rPr>
              <a:t>FAMILY-OWNED BUSINESS 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9168C-908E-08B5-4FBB-6FB37ADA42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367F70-C879-EA4E-85B9-9DE8B43A7366}"/>
              </a:ext>
            </a:extLst>
          </p:cNvPr>
          <p:cNvSpPr txBox="1"/>
          <p:nvPr/>
        </p:nvSpPr>
        <p:spPr>
          <a:xfrm>
            <a:off x="7038623" y="146003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/>
              <a:t>Number of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49CD257-CA27-CDB8-1C48-3B18979F1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770" y="1722653"/>
            <a:ext cx="7381051" cy="4974323"/>
          </a:xfrm>
          <a:prstGeom prst="rect">
            <a:avLst/>
          </a:prstGeom>
        </p:spPr>
      </p:pic>
      <p:pic>
        <p:nvPicPr>
          <p:cNvPr id="3" name="Picture 5" descr="Logo&#10;&#10;Description automatically generated">
            <a:extLst>
              <a:ext uri="{FF2B5EF4-FFF2-40B4-BE49-F238E27FC236}">
                <a16:creationId xmlns:a16="http://schemas.microsoft.com/office/drawing/2014/main" id="{93E2E641-B3E3-0F2C-9F31-55D8FC102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030" y="1725483"/>
            <a:ext cx="7192903" cy="55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36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5CE73E2-844E-14AA-016E-755295AC12B7}"/>
              </a:ext>
            </a:extLst>
          </p:cNvPr>
          <p:cNvSpPr txBox="1">
            <a:spLocks/>
          </p:cNvSpPr>
          <p:nvPr/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000" b="1" i="0" kern="1200" cap="all" spc="600" baseline="0">
                <a:latin typeface="+mj-lt"/>
                <a:ea typeface="+mj-ea"/>
              </a:rPr>
              <a:t>Which states have the most </a:t>
            </a:r>
            <a:r>
              <a:rPr lang="en-US" sz="2000"/>
              <a:t>family-owned</a:t>
            </a:r>
            <a:r>
              <a:rPr lang="en-US" sz="2000" b="1" i="0" kern="1200" cap="all" spc="600" baseline="0">
                <a:latin typeface="+mj-lt"/>
                <a:ea typeface="+mj-ea"/>
              </a:rPr>
              <a:t> businesses?</a:t>
            </a:r>
            <a:endParaRPr lang="en-US" sz="2000" b="1" i="0" kern="1200" cap="all" spc="600" baseline="0">
              <a:latin typeface="+mj-lt"/>
            </a:endParaRPr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6EEF162F-D839-9471-71F8-F7ED4F55F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18" r="-153" b="-180"/>
          <a:stretch/>
        </p:blipFill>
        <p:spPr>
          <a:xfrm>
            <a:off x="2579733" y="2035763"/>
            <a:ext cx="7495096" cy="4819534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624268-F375-D6AE-9D6E-FD0756B98A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 vert="horz" lIns="210312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kern="1200" cap="all" spc="300" baseline="0">
                <a:latin typeface="+mj-lt"/>
                <a:ea typeface="+mn-ea"/>
                <a:cs typeface="+mn-cs"/>
              </a:rPr>
              <a:t>FAMILY-OWNED BUSINESS 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9168C-908E-08B5-4FBB-6FB37ADA42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367F70-C879-EA4E-85B9-9DE8B43A7366}"/>
              </a:ext>
            </a:extLst>
          </p:cNvPr>
          <p:cNvSpPr txBox="1"/>
          <p:nvPr/>
        </p:nvSpPr>
        <p:spPr>
          <a:xfrm>
            <a:off x="7687734" y="1450622"/>
            <a:ext cx="2498608" cy="6557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/>
              <a:t>Percent of </a:t>
            </a:r>
          </a:p>
          <a:p>
            <a:pPr algn="r"/>
            <a:r>
              <a:rPr lang="en-US"/>
              <a:t>Total Businesses</a:t>
            </a:r>
          </a:p>
        </p:txBody>
      </p:sp>
      <p:pic>
        <p:nvPicPr>
          <p:cNvPr id="19" name="Picture 19" descr="Logo&#10;&#10;Description automatically generated">
            <a:extLst>
              <a:ext uri="{FF2B5EF4-FFF2-40B4-BE49-F238E27FC236}">
                <a16:creationId xmlns:a16="http://schemas.microsoft.com/office/drawing/2014/main" id="{A0112DF4-E4B6-06B0-203E-2FA19BFEB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585" y="1780041"/>
            <a:ext cx="6402681" cy="50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4278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Map&#10;&#10;Description automatically generated">
            <a:extLst>
              <a:ext uri="{FF2B5EF4-FFF2-40B4-BE49-F238E27FC236}">
                <a16:creationId xmlns:a16="http://schemas.microsoft.com/office/drawing/2014/main" id="{467EEE0F-0E47-4C08-EFC0-DBC6C17A6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296" y="1847615"/>
            <a:ext cx="7335142" cy="5009856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624268-F375-D6AE-9D6E-FD0756B98A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FAMILY-OWNED BUSINESS 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09168C-908E-08B5-4FBB-6FB37ADA42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pic>
        <p:nvPicPr>
          <p:cNvPr id="8" name="Picture 8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98824476-C6CF-8C5C-7213-7CDDDABC5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49" y="1843134"/>
            <a:ext cx="7700903" cy="45299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FE3A4FC-C9DE-0EA5-DA8A-D78F85813EC4}"/>
              </a:ext>
            </a:extLst>
          </p:cNvPr>
          <p:cNvSpPr>
            <a:spLocks noGrp="1"/>
          </p:cNvSpPr>
          <p:nvPr/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sz="2000"/>
              <a:t>Which states have the most employees per family-owned business?</a:t>
            </a:r>
          </a:p>
        </p:txBody>
      </p:sp>
    </p:spTree>
    <p:extLst>
      <p:ext uri="{BB962C8B-B14F-4D97-AF65-F5344CB8AC3E}">
        <p14:creationId xmlns:p14="http://schemas.microsoft.com/office/powerpoint/2010/main" val="852762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E9F6101-2F41-A549-5557-4F1BF159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876301"/>
            <a:ext cx="10122632" cy="652054"/>
          </a:xfrm>
        </p:spPr>
        <p:txBody>
          <a:bodyPr/>
          <a:lstStyle/>
          <a:p>
            <a:r>
              <a:rPr lang="en-US" sz="2000"/>
              <a:t>Does annual payroll differ between states for family-owned businesses</a:t>
            </a:r>
          </a:p>
        </p:txBody>
      </p:sp>
      <p:pic>
        <p:nvPicPr>
          <p:cNvPr id="9" name="Picture 9" descr="Map&#10;&#10;Description automatically generated">
            <a:extLst>
              <a:ext uri="{FF2B5EF4-FFF2-40B4-BE49-F238E27FC236}">
                <a16:creationId xmlns:a16="http://schemas.microsoft.com/office/drawing/2014/main" id="{1A73CFD2-5345-5945-B24A-71C7314362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4493" t="14505" r="35683" b="13626"/>
          <a:stretch/>
        </p:blipFill>
        <p:spPr>
          <a:xfrm>
            <a:off x="2493230" y="2221831"/>
            <a:ext cx="5907932" cy="4255592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27C80A-BBFD-646E-3B97-D2FA88FED4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 anchor="ctr">
            <a:normAutofit/>
          </a:bodyPr>
          <a:lstStyle/>
          <a:p>
            <a:r>
              <a:rPr lang="en-US">
                <a:ea typeface="+mj-lt"/>
                <a:cs typeface="+mj-lt"/>
              </a:rPr>
              <a:t>FAMILY-OWNED BUSINESS PERFORMANCE</a:t>
            </a:r>
            <a:endParaRPr lang="en-US" b="0">
              <a:ea typeface="+mj-lt"/>
              <a:cs typeface="+mj-lt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96A08A44-C57E-2DCE-C4E4-72A5265674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FC43458E-4526-094F-EA5A-F3CBCD348D0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pic>
        <p:nvPicPr>
          <p:cNvPr id="10" name="Picture 11" descr="Map&#10;&#10;Description automatically generated">
            <a:extLst>
              <a:ext uri="{FF2B5EF4-FFF2-40B4-BE49-F238E27FC236}">
                <a16:creationId xmlns:a16="http://schemas.microsoft.com/office/drawing/2014/main" id="{7503B65F-2C3A-7EC7-8F9D-93923362E0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82" t="18805" b="10398"/>
          <a:stretch/>
        </p:blipFill>
        <p:spPr>
          <a:xfrm>
            <a:off x="8767763" y="1909383"/>
            <a:ext cx="2502115" cy="4554049"/>
          </a:xfrm>
          <a:prstGeom prst="rect">
            <a:avLst/>
          </a:prstGeom>
        </p:spPr>
      </p:pic>
      <p:pic>
        <p:nvPicPr>
          <p:cNvPr id="13" name="Picture 14" descr="Map&#10;&#10;Description automatically generated">
            <a:extLst>
              <a:ext uri="{FF2B5EF4-FFF2-40B4-BE49-F238E27FC236}">
                <a16:creationId xmlns:a16="http://schemas.microsoft.com/office/drawing/2014/main" id="{976AFEF6-958C-7213-876C-8F3635C91B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65" t="5669" r="52123" b="85710"/>
          <a:stretch/>
        </p:blipFill>
        <p:spPr>
          <a:xfrm>
            <a:off x="854868" y="1796214"/>
            <a:ext cx="7610193" cy="56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54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D264F-0B73-F477-BFA3-A4A8A03A9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26" y="876301"/>
            <a:ext cx="10122474" cy="652054"/>
          </a:xfrm>
        </p:spPr>
        <p:txBody>
          <a:bodyPr/>
          <a:lstStyle/>
          <a:p>
            <a:r>
              <a:rPr lang="en-US"/>
              <a:t>The team</a:t>
            </a:r>
          </a:p>
        </p:txBody>
      </p:sp>
      <p:pic>
        <p:nvPicPr>
          <p:cNvPr id="21" name="Picture Placeholder 20" descr="A person wearing glasses and a blue shirt&#10;&#10;Description automatically generated with medium confidence">
            <a:extLst>
              <a:ext uri="{FF2B5EF4-FFF2-40B4-BE49-F238E27FC236}">
                <a16:creationId xmlns:a16="http://schemas.microsoft.com/office/drawing/2014/main" id="{F4F1006D-86A3-B912-57F1-ADB533A0E80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2149" r="12149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E5416-C43A-9333-23D5-E84003C5DA7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Norman Morris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E64DAD-6D1E-CDCA-90D0-CE88610D12F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/>
              <a:t>Dev-10 Associate</a:t>
            </a:r>
          </a:p>
        </p:txBody>
      </p:sp>
      <p:pic>
        <p:nvPicPr>
          <p:cNvPr id="19" name="Picture Placeholder 18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46B0CF66-F67B-FCCF-8855-F05E1FDC26AF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3"/>
          <a:srcRect l="12142" r="12142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5CE3C60-2CD6-76FB-64F2-3EE0075D14D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err="1"/>
              <a:t>Yiqing</a:t>
            </a:r>
            <a:r>
              <a:rPr lang="en-US"/>
              <a:t> Guo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A6858CA-590E-2513-4B34-8C36E8E7213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/>
              <a:t>Dev-10 Associate</a:t>
            </a:r>
          </a:p>
        </p:txBody>
      </p:sp>
      <p:pic>
        <p:nvPicPr>
          <p:cNvPr id="23" name="Picture Placeholder 22" descr="A person wearing a suit and tie&#10;&#10;Description automatically generated with medium confidence">
            <a:extLst>
              <a:ext uri="{FF2B5EF4-FFF2-40B4-BE49-F238E27FC236}">
                <a16:creationId xmlns:a16="http://schemas.microsoft.com/office/drawing/2014/main" id="{64816E55-AD44-21FB-5F2D-857937825814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4"/>
          <a:srcRect l="12142" r="12142"/>
          <a:stretch>
            <a:fillRect/>
          </a:stretch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73D6A4C-578B-B28E-C1EB-7582EDA3E2C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/>
              <a:t>James Miller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50A6E0B-F56D-8815-9485-C19466B80E7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/>
              <a:t>Dev-10 Associate</a:t>
            </a:r>
          </a:p>
        </p:txBody>
      </p:sp>
      <p:pic>
        <p:nvPicPr>
          <p:cNvPr id="25" name="Picture Placeholder 24" descr="A person wearing glasses and a suit&#10;&#10;Description automatically generated with medium confidence">
            <a:extLst>
              <a:ext uri="{FF2B5EF4-FFF2-40B4-BE49-F238E27FC236}">
                <a16:creationId xmlns:a16="http://schemas.microsoft.com/office/drawing/2014/main" id="{24D324AF-6394-1171-BA6E-E8658F5B1CE1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5"/>
          <a:srcRect l="12169" r="12169"/>
          <a:stretch>
            <a:fillRect/>
          </a:stretch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05A06E1-C5A6-1443-3F8B-865B2FF7AE0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vert="horz" wrap="square" lIns="118872" tIns="365760" rIns="0" bIns="0" rtlCol="0" anchor="t">
            <a:noAutofit/>
          </a:bodyPr>
          <a:lstStyle/>
          <a:p>
            <a:r>
              <a:rPr lang="en-US"/>
              <a:t>Gavan VanOver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B6546ED-439B-E1A8-9D4B-1B5DBF825DC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/>
              <a:t>Dev-10 Associate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9B43B8E-C4A5-7839-9B74-DF7B5EA6E8AA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DA56210A-A815-DE03-D3AA-D919A17E59A7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6315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366A-C6FB-740F-C936-1558115DA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445" y="3145535"/>
            <a:ext cx="6034216" cy="1439604"/>
          </a:xfrm>
        </p:spPr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673DA-2FAF-3F3A-3231-B14CFADD70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4509A8-9D99-1A7A-D2C5-98A5ADDD49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909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/>
              <a:t>Family-owned businesses appear to act differently than non-family-owned businesses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More average employees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Less businesses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Less male-dominated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Less revenue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WHAT WE LEARNED</a:t>
            </a:r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n-US">
                <a:ea typeface="+mn-lt"/>
                <a:cs typeface="+mn-lt"/>
              </a:rPr>
              <a:t>The states with the most total family-owned businesses are the most populated states</a:t>
            </a:r>
          </a:p>
          <a:p>
            <a:pPr marL="285750" indent="-285750">
              <a:buFont typeface="Arial,Sans-Serif"/>
              <a:buChar char="•"/>
            </a:pPr>
            <a:r>
              <a:rPr lang="en-US">
                <a:ea typeface="+mn-lt"/>
                <a:cs typeface="+mn-lt"/>
              </a:rPr>
              <a:t>The states with lower populations have a larger proportion of family-owned businesses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98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397F8-3559-5290-644C-E8F54D5BA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594DF-80B7-2CE8-E957-21CBFA25B1F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https://www.census.gov/data/developers/data-sets/abs.2019.html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DE532-6BD9-3C8A-D6F4-85908C92CD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DCCC0-8865-7152-C3FE-2E9A5A5370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98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366A-C6FB-740F-C936-1558115DA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445" y="3145535"/>
            <a:ext cx="6034216" cy="1439604"/>
          </a:xfrm>
        </p:spPr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673DA-2FAF-3F3A-3231-B14CFADD70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4509A8-9D99-1A7A-D2C5-98A5ADDD49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00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DE644-1681-7685-A8F4-0B0480F64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B4799-99CB-141E-F0E3-277077ABEE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/>
              <a:t>Data provided by the US Census Bureau</a:t>
            </a:r>
          </a:p>
          <a:p>
            <a:r>
              <a:rPr lang="en-US"/>
              <a:t>Specifically used the Annual Business Survey (ABS) APIs for 2019</a:t>
            </a:r>
          </a:p>
          <a:p>
            <a:r>
              <a:rPr lang="en-US"/>
              <a:t>Provided aggregated data 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Owner Demographics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Firm Sizes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Sales and Revenues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Tech Usage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ETC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0BD23-C046-BDC9-F936-3128801670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F4EF4-1489-C84F-EA34-613FEB28AB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51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7A9FE-9B01-A490-D499-DB9801175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Sifting 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34B26-DF50-9EA6-6F2F-D9C26A4F03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The APIs provided a very large amount of data and not all of it was connected.</a:t>
            </a:r>
          </a:p>
          <a:p>
            <a:r>
              <a:rPr lang="en-US"/>
              <a:t>We decided to specifically focus on the differences between family-owned and non-family-owned businesses in both their demographics and performance.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56B6B1-0C4F-7DED-37F4-225C48DCC2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6C54D-80E1-4937-FF72-61C635210A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28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6301-5884-91CD-7411-73839C04B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we want to know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8D87D-24F4-488E-3048-838B300899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/>
              <a:t>What are the characteristics of the families that own business?</a:t>
            </a:r>
          </a:p>
          <a:p>
            <a:pPr marL="800100" lvl="1" indent="-342900">
              <a:buFont typeface="Arial"/>
              <a:buChar char="•"/>
            </a:pPr>
            <a:r>
              <a:rPr lang="en-US"/>
              <a:t>How do these compare to non-family-owned companies?</a:t>
            </a:r>
          </a:p>
          <a:p>
            <a:pPr lvl="1"/>
            <a:endParaRPr lang="en-US"/>
          </a:p>
          <a:p>
            <a:pPr marL="342900" indent="-342900">
              <a:buFont typeface="Arial"/>
              <a:buChar char="•"/>
            </a:pPr>
            <a:r>
              <a:rPr lang="en-US"/>
              <a:t>What are the typical characteristics of family-owned businesses? (number of employees, amount of revenue, annual payroll, etc.)</a:t>
            </a:r>
          </a:p>
          <a:p>
            <a:pPr marL="800100" lvl="1">
              <a:buFont typeface="Arial"/>
              <a:buChar char="•"/>
            </a:pPr>
            <a:r>
              <a:rPr lang="en-US"/>
              <a:t>How do these compare to non-family-owned companies?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1D15CF-9300-FF83-330D-8C26F92CE7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FAMILY-OWNED BUSINESS PERFORMANCE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AE684-5CA2-F6C6-13FD-78B16D4A69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00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366A-C6FB-740F-C936-1558115DA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445" y="3145535"/>
            <a:ext cx="6034216" cy="1439604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673DA-2FAF-3F3A-3231-B14CFADD70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4509A8-9D99-1A7A-D2C5-98A5ADDD49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954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723F8-0DE8-CB5C-2860-FDC5016D9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6" y="762153"/>
            <a:ext cx="11600449" cy="652054"/>
          </a:xfrm>
        </p:spPr>
        <p:txBody>
          <a:bodyPr anchor="ctr">
            <a:noAutofit/>
          </a:bodyPr>
          <a:lstStyle/>
          <a:p>
            <a:r>
              <a:rPr lang="en-US" sz="2000"/>
              <a:t>How do the owners of family-owned businesses vs non-family-owned businesses compare by Sex?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AA2A18-543D-5ACF-6E90-6EA69DCFB3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Family-Owned Business 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E84CA9-71BA-9238-3B53-4D2AD57892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8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C5CD041F-20FD-E763-A964-EBDB5758D7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187261" y="1297709"/>
            <a:ext cx="5862760" cy="5672931"/>
          </a:xfrm>
        </p:spPr>
      </p:pic>
    </p:spTree>
    <p:extLst>
      <p:ext uri="{BB962C8B-B14F-4D97-AF65-F5344CB8AC3E}">
        <p14:creationId xmlns:p14="http://schemas.microsoft.com/office/powerpoint/2010/main" val="2015459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16F04-109A-2BE5-A65D-AADF0DDA6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195" y="876301"/>
            <a:ext cx="11946813" cy="652054"/>
          </a:xfrm>
        </p:spPr>
        <p:txBody>
          <a:bodyPr vert="horz" lIns="0" tIns="0" rIns="0" bIns="0" rtlCol="0" anchor="ctr">
            <a:noAutofit/>
          </a:bodyPr>
          <a:lstStyle/>
          <a:p>
            <a:r>
              <a:rPr lang="en-US" sz="2000"/>
              <a:t>HOW DO THE OWNERS OF FAMILY-OWNED BUSINESSES VS NON-FAMILY-OWNED BUSINESSES COMPARE BY Race?</a:t>
            </a:r>
            <a:endParaRPr lang="en-US" sz="2000" b="0"/>
          </a:p>
          <a:p>
            <a:endParaRPr lang="en-US" sz="1400"/>
          </a:p>
        </p:txBody>
      </p:sp>
      <p:pic>
        <p:nvPicPr>
          <p:cNvPr id="7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EB51D16-18A4-0F45-9180-F50A502DA0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118373" y="1505528"/>
            <a:ext cx="7688631" cy="4778083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E836FA-8A78-40C0-2C53-DF9ED60D86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FAMILY-OWNED BUSINESS PERFORMANCE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8128ED-222F-CAA7-E0D7-0F20885244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29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Application>Microsoft Office PowerPoint</Application>
  <PresentationFormat>Widescreen</PresentationFormat>
  <Slides>24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Family-Owned Business Performance</vt:lpstr>
      <vt:lpstr>The team</vt:lpstr>
      <vt:lpstr>Introduction</vt:lpstr>
      <vt:lpstr>The Data</vt:lpstr>
      <vt:lpstr>Sifting through</vt:lpstr>
      <vt:lpstr>What we want to know</vt:lpstr>
      <vt:lpstr>Results</vt:lpstr>
      <vt:lpstr>How do the owners of family-owned businesses vs non-family-owned businesses compare by Sex?</vt:lpstr>
      <vt:lpstr>HOW DO THE OWNERS OF FAMILY-OWNED BUSINESSES VS NON-FAMILY-OWNED BUSINESSES COMPARE BY Race? </vt:lpstr>
      <vt:lpstr>How do all owners rate the Importance of Carrying on the Family Business?</vt:lpstr>
      <vt:lpstr>Breakdown of Firm Revenue</vt:lpstr>
      <vt:lpstr>On Average, Do Family-owned businesses have more employees?</vt:lpstr>
      <vt:lpstr>Breakdown of Number of employees</vt:lpstr>
      <vt:lpstr>How long have family-owned businesses been operating?</vt:lpstr>
      <vt:lpstr>Are family-owned businesses more concentrated in certain industries?</vt:lpstr>
      <vt:lpstr>PowerPoint Presentation</vt:lpstr>
      <vt:lpstr>PowerPoint Presentation</vt:lpstr>
      <vt:lpstr>PowerPoint Presentation</vt:lpstr>
      <vt:lpstr>Does annual payroll differ between states for family-owned businesses</vt:lpstr>
      <vt:lpstr>Summary</vt:lpstr>
      <vt:lpstr>In Comparison</vt:lpstr>
      <vt:lpstr>WHAT WE LEARNED </vt:lpstr>
      <vt:lpstr>Questions?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Family-Owned Business Performance</dc:title>
  <dc:creator>Gavan VanOver</dc:creator>
  <cp:revision>2</cp:revision>
  <dcterms:created xsi:type="dcterms:W3CDTF">2022-07-17T21:40:24Z</dcterms:created>
  <dcterms:modified xsi:type="dcterms:W3CDTF">2022-07-18T07:26:33Z</dcterms:modified>
</cp:coreProperties>
</file>